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Default Extension="wdp" ContentType="image/vnd.ms-photo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64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ndar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ndar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ndar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ndar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C66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oleculeTrac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4813" y="225425"/>
            <a:ext cx="5795962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B751-F83D-D246-911B-D35ABD29C82E}" type="datetimeFigureOut">
              <a:rPr lang="en-US"/>
              <a:pPr>
                <a:defRPr/>
              </a:pPr>
              <a:t>10/23/11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B2C1-E14A-7144-B6C8-44E982B73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0870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4B439-3C5B-B14C-A3C2-E7C9854E8D88}" type="datetimeFigureOut">
              <a:rPr lang="en-US"/>
              <a:pPr>
                <a:defRPr/>
              </a:pPr>
              <a:t>10/23/11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33886-E05E-1843-902B-A5F4E5BE6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566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A4B8-67BF-C942-894B-55FF111B28CF}" type="datetimeFigureOut">
              <a:rPr lang="en-US"/>
              <a:pPr>
                <a:defRPr/>
              </a:pPr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48B9B-1055-D34F-8CB3-C8EECD21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567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5C4B9-A858-FE4E-AEF2-66BE7D6D5C43}" type="datetimeFigureOut">
              <a:rPr lang="en-US"/>
              <a:pPr>
                <a:defRPr/>
              </a:pPr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D937F-5721-DF4A-90DA-0D77B4970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478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87082-457E-8F4C-9703-F15275EF6E9C}" type="datetimeFigureOut">
              <a:rPr lang="en-US"/>
              <a:pPr>
                <a:defRPr/>
              </a:pPr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6BC2-36D1-5944-BE33-4AD2D8C0B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920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5BB9F-38FD-474B-B3E7-0DA94FD022A6}" type="datetimeFigureOut">
              <a:rPr lang="en-US"/>
              <a:pPr>
                <a:defRPr/>
              </a:pPr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538B9-9C63-754E-AB0D-186C65F7D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347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3BB97-70F8-7042-809A-B4EE76943D40}" type="datetimeFigureOut">
              <a:rPr lang="en-US"/>
              <a:pPr>
                <a:defRPr/>
              </a:pPr>
              <a:t>10/23/11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AC1A8-C29C-2B42-850E-130A07001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484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16EE-9120-5D42-B49E-02F615A3A321}" type="datetimeFigureOut">
              <a:rPr lang="en-US"/>
              <a:pPr>
                <a:defRPr/>
              </a:pPr>
              <a:t>10/23/11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B05C6-2E6A-9B41-A562-68A4399EC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450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2EED9-2078-7146-87DC-0D7E0A04F1E6}" type="datetimeFigureOut">
              <a:rPr lang="en-US"/>
              <a:pPr>
                <a:defRPr/>
              </a:pPr>
              <a:t>10/23/11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51C09-2D90-2647-BD0F-69A3E48A4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47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C6C14-4D16-8E49-887B-A5D84C58C3B2}" type="datetimeFigureOut">
              <a:rPr lang="en-US"/>
              <a:pPr>
                <a:defRPr/>
              </a:pPr>
              <a:t>10/23/11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F36F-21BD-CA46-8579-02ECD7130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583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4B2F4-F945-3F4E-9333-8ED35F30FD76}" type="datetimeFigureOut">
              <a:rPr lang="en-US"/>
              <a:pPr>
                <a:defRPr/>
              </a:pPr>
              <a:t>10/23/11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697D0-62FE-1347-A310-79E5F1D1E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723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80891-BDDD-E54C-86C6-9DBD5833A143}" type="datetimeFigureOut">
              <a:rPr lang="en-US"/>
              <a:pPr>
                <a:defRPr/>
              </a:pPr>
              <a:t>10/23/11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BB551-E766-5147-9994-CCE0B35D7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177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107950"/>
            <a:ext cx="7581900" cy="1654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82775"/>
            <a:ext cx="7581900" cy="3952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6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4CE525D-08BE-2C4D-A2FD-6AE9D5C34611}" type="datetimeFigureOut">
              <a:rPr lang="en-US"/>
              <a:pPr>
                <a:defRPr/>
              </a:pPr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6CA14E-6741-A143-90EA-1FA4951CC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9pPr>
    </p:titleStyle>
    <p:bodyStyle>
      <a:lvl1pPr marL="403225" indent="-403225" algn="l" rtl="0" eaLnBrk="0" fontAlgn="base" hangingPunct="0">
        <a:spcBef>
          <a:spcPts val="2000"/>
        </a:spcBef>
        <a:spcAft>
          <a:spcPct val="0"/>
        </a:spcAft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806450" indent="-403225" algn="l" rtl="0" eaLnBrk="0" fontAlgn="base" hangingPunct="0">
        <a:spcBef>
          <a:spcPts val="600"/>
        </a:spcBef>
        <a:spcAft>
          <a:spcPct val="0"/>
        </a:spcAft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ＭＳ Ｐゴシック" charset="0"/>
          <a:cs typeface="+mn-cs"/>
        </a:defRPr>
      </a:lvl2pPr>
      <a:lvl3pPr marL="1143000" indent="-336550" algn="l" rtl="0" eaLnBrk="0" fontAlgn="base" hangingPunct="0">
        <a:spcBef>
          <a:spcPts val="600"/>
        </a:spcBef>
        <a:spcAft>
          <a:spcPct val="0"/>
        </a:spcAft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ＭＳ Ｐゴシック" charset="0"/>
          <a:cs typeface="+mn-cs"/>
        </a:defRPr>
      </a:lvl3pPr>
      <a:lvl4pPr marL="1492250" indent="-349250" algn="l" rtl="0" eaLnBrk="0" fontAlgn="base" hangingPunct="0">
        <a:spcBef>
          <a:spcPts val="600"/>
        </a:spcBef>
        <a:spcAft>
          <a:spcPct val="0"/>
        </a:spcAft>
        <a:buBlip>
          <a:blip r:embed="rId15"/>
        </a:buBlip>
        <a:defRPr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ＭＳ Ｐゴシック" charset="0"/>
          <a:cs typeface="+mn-cs"/>
        </a:defRPr>
      </a:lvl4pPr>
      <a:lvl5pPr marL="1828800" indent="-336550" algn="l" rtl="0" eaLnBrk="0" fontAlgn="base" hangingPunct="0">
        <a:spcBef>
          <a:spcPts val="600"/>
        </a:spcBef>
        <a:spcAft>
          <a:spcPct val="0"/>
        </a:spcAft>
        <a:buBlip>
          <a:blip r:embed="rId15"/>
        </a:buBlip>
        <a:defRPr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ＭＳ Ｐゴシック" charset="0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ap.edu/openbook.php?record_id=9596&amp;page=114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4488"/>
            <a:ext cx="7542212" cy="1014412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Why Teach Science </a:t>
            </a:r>
            <a:r>
              <a:rPr lang="en-US" smtClean="0">
                <a:ea typeface="+mj-ea"/>
                <a:cs typeface="+mj-cs"/>
              </a:rPr>
              <a:t>Using an Inquiry </a:t>
            </a:r>
            <a:r>
              <a:rPr lang="en-US" dirty="0" smtClean="0">
                <a:ea typeface="+mj-ea"/>
                <a:cs typeface="+mj-cs"/>
              </a:rPr>
              <a:t>Approach?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813"/>
            <a:ext cx="7542212" cy="1030287"/>
          </a:xfrm>
        </p:spPr>
        <p:txBody>
          <a:bodyPr>
            <a:normAutofit fontScale="77500" lnSpcReduction="2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Dr. Carl J. Wenning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Physics Department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Illinois State University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Normal, Illinois USA</a:t>
            </a:r>
            <a:endParaRPr lang="en-US" dirty="0">
              <a:ea typeface="+mn-ea"/>
              <a:cs typeface="+mn-cs"/>
            </a:endParaRPr>
          </a:p>
        </p:txBody>
      </p:sp>
      <p:pic>
        <p:nvPicPr>
          <p:cNvPr id="4" name="Picture 3" descr="isu logo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67053" y="4446815"/>
            <a:ext cx="1955800" cy="1955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950"/>
            <a:ext cx="9144000" cy="1654175"/>
          </a:xfrm>
        </p:spPr>
        <p:txBody>
          <a:bodyPr/>
          <a:lstStyle/>
          <a:p>
            <a:pPr>
              <a:defRPr/>
            </a:pPr>
            <a:r>
              <a:rPr lang="en-US" sz="6000" dirty="0"/>
              <a:t>Research based claim </a:t>
            </a:r>
            <a:r>
              <a:rPr lang="en-US" sz="6000" dirty="0" smtClean="0"/>
              <a:t>1</a:t>
            </a:r>
            <a:r>
              <a:rPr lang="en-US" sz="6000" dirty="0"/>
              <a:t>: 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600" dirty="0" smtClean="0"/>
              <a:t>Understanding science is more than just knowing the facts.</a:t>
            </a:r>
          </a:p>
          <a:p>
            <a:pPr>
              <a:defRPr/>
            </a:pPr>
            <a:r>
              <a:rPr lang="en-US" b="0" dirty="0">
                <a:solidFill>
                  <a:srgbClr val="FFCC66"/>
                </a:solidFill>
              </a:rPr>
              <a:t>A framework for teaching the nature of science. </a:t>
            </a:r>
            <a:r>
              <a:rPr lang="en-US" b="0" i="1" dirty="0">
                <a:solidFill>
                  <a:srgbClr val="FFCC66"/>
                </a:solidFill>
              </a:rPr>
              <a:t>Journal of Physics Teacher Education Online, </a:t>
            </a:r>
            <a:r>
              <a:rPr lang="en-US" b="0" dirty="0">
                <a:solidFill>
                  <a:srgbClr val="FFCC66"/>
                </a:solidFill>
              </a:rPr>
              <a:t>3(3), March 2006, pp. 3-10</a:t>
            </a:r>
            <a:r>
              <a:rPr lang="en-US" b="0" dirty="0" smtClean="0">
                <a:solidFill>
                  <a:srgbClr val="FFCC66"/>
                </a:solidFill>
              </a:rPr>
              <a:t>.</a:t>
            </a:r>
          </a:p>
          <a:p>
            <a:pPr>
              <a:defRPr/>
            </a:pPr>
            <a:r>
              <a:rPr lang="en-US" b="0" dirty="0">
                <a:solidFill>
                  <a:srgbClr val="FFCC66"/>
                </a:solidFill>
              </a:rPr>
              <a:t>Assessing nature-of-science literacy as one component of scientific literacy. </a:t>
            </a:r>
            <a:r>
              <a:rPr lang="en-US" b="0" i="1" dirty="0">
                <a:solidFill>
                  <a:srgbClr val="FFCC66"/>
                </a:solidFill>
              </a:rPr>
              <a:t>Journal of Physics Teacher Education Online, </a:t>
            </a:r>
            <a:r>
              <a:rPr lang="en-US" b="0" dirty="0">
                <a:solidFill>
                  <a:srgbClr val="FFCC66"/>
                </a:solidFill>
              </a:rPr>
              <a:t>3(4), Summer 2006, pp. 3-14. </a:t>
            </a:r>
            <a:endParaRPr lang="en-US" b="0" dirty="0" smtClean="0">
              <a:solidFill>
                <a:srgbClr val="FFCC66"/>
              </a:solidFill>
            </a:endParaRPr>
          </a:p>
          <a:p>
            <a:pPr>
              <a:defRPr/>
            </a:pPr>
            <a:r>
              <a:rPr lang="en-US" b="0" dirty="0">
                <a:solidFill>
                  <a:srgbClr val="FFCC66"/>
                </a:solidFill>
              </a:rPr>
              <a:t>Scientific epistemology: How scientists know what they know. </a:t>
            </a:r>
            <a:r>
              <a:rPr lang="en-US" b="0" i="1" dirty="0">
                <a:solidFill>
                  <a:srgbClr val="FFCC66"/>
                </a:solidFill>
              </a:rPr>
              <a:t>Journal of Physics Teacher Education Online, </a:t>
            </a:r>
            <a:r>
              <a:rPr lang="en-US" b="0" dirty="0">
                <a:solidFill>
                  <a:srgbClr val="FFCC66"/>
                </a:solidFill>
              </a:rPr>
              <a:t>5(2), Autumn 2009, pp 3-16.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06500" y="5846233"/>
            <a:ext cx="6919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Claims based on </a:t>
            </a:r>
            <a:r>
              <a:rPr lang="en-US" i="1" dirty="0" smtClean="0"/>
              <a:t>Inquiry &amp; the National Science Education Standards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Research-based claim </a:t>
            </a:r>
            <a:r>
              <a:rPr lang="en-US" dirty="0" smtClean="0"/>
              <a:t>2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Students build new knowledge and understanding on what they already know and believe.</a:t>
            </a:r>
          </a:p>
          <a:p>
            <a:pPr>
              <a:defRPr/>
            </a:pPr>
            <a:r>
              <a:rPr lang="en-US" sz="2200" b="0" dirty="0" smtClean="0">
                <a:solidFill>
                  <a:srgbClr val="FFCC66"/>
                </a:solidFill>
              </a:rPr>
              <a:t>Dealing more effectively with alternative conceptions in science. </a:t>
            </a:r>
            <a:r>
              <a:rPr lang="en-US" sz="2200" b="0" i="1" dirty="0" smtClean="0">
                <a:solidFill>
                  <a:srgbClr val="FFCC66"/>
                </a:solidFill>
              </a:rPr>
              <a:t>Journal of Physics Teacher Education Online, </a:t>
            </a:r>
            <a:r>
              <a:rPr lang="en-US" sz="2200" b="0" dirty="0" smtClean="0">
                <a:solidFill>
                  <a:srgbClr val="FFCC66"/>
                </a:solidFill>
              </a:rPr>
              <a:t>5(1), Summer 2008, pp 11-19.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Research-based claim </a:t>
            </a:r>
            <a:r>
              <a:rPr lang="en-US" dirty="0" smtClean="0"/>
              <a:t>3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Students formulate new knowledge by modifying and refining their current concepts and by adding new concepts to what they already know.</a:t>
            </a:r>
            <a:endParaRPr lang="en-US" dirty="0"/>
          </a:p>
          <a:p>
            <a:pPr>
              <a:defRPr/>
            </a:pPr>
            <a:r>
              <a:rPr lang="en-US" sz="2200" b="0" dirty="0">
                <a:solidFill>
                  <a:srgbClr val="FFCC66"/>
                </a:solidFill>
              </a:rPr>
              <a:t>Dealing more effectively with alternative conceptions in science. </a:t>
            </a:r>
            <a:r>
              <a:rPr lang="en-US" sz="2200" b="0" i="1" dirty="0">
                <a:solidFill>
                  <a:srgbClr val="FFCC66"/>
                </a:solidFill>
              </a:rPr>
              <a:t>Journal of Physics Teacher Education Online, </a:t>
            </a:r>
            <a:r>
              <a:rPr lang="en-US" sz="2200" b="0" dirty="0">
                <a:solidFill>
                  <a:srgbClr val="FFCC66"/>
                </a:solidFill>
              </a:rPr>
              <a:t>5(1), Summer 2008, pp 11-19.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Research-based claim </a:t>
            </a:r>
            <a:r>
              <a:rPr lang="en-US" dirty="0" smtClean="0"/>
              <a:t>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Learning is mediated by the social environment in which learners interact.</a:t>
            </a:r>
          </a:p>
          <a:p>
            <a:pPr>
              <a:defRPr/>
            </a:pPr>
            <a:r>
              <a:rPr lang="en-US" sz="2200" b="0" dirty="0">
                <a:solidFill>
                  <a:srgbClr val="FFCC66"/>
                </a:solidFill>
              </a:rPr>
              <a:t>Engaging students in conducting Socratic dialogues: Suggestions for science teachers. </a:t>
            </a:r>
            <a:r>
              <a:rPr lang="en-US" sz="2200" b="0" i="1" dirty="0">
                <a:solidFill>
                  <a:srgbClr val="FFCC66"/>
                </a:solidFill>
              </a:rPr>
              <a:t>Journal of Physics Teacher Education Online, </a:t>
            </a:r>
            <a:r>
              <a:rPr lang="en-US" sz="2200" b="0" dirty="0">
                <a:solidFill>
                  <a:srgbClr val="FFCC66"/>
                </a:solidFill>
              </a:rPr>
              <a:t>4(1), Autumn 2006, pp. 10-13. (with Thomas W. Holbrook and James Stankevitz).</a:t>
            </a:r>
          </a:p>
          <a:p>
            <a:pPr>
              <a:defRPr/>
            </a:pPr>
            <a:r>
              <a:rPr lang="en-US" sz="2200" b="0" dirty="0">
                <a:solidFill>
                  <a:srgbClr val="FFCC66"/>
                </a:solidFill>
              </a:rPr>
              <a:t>Whiteboarding and Socratic dialogues: Questions and answers. </a:t>
            </a:r>
            <a:r>
              <a:rPr lang="en-US" sz="2200" b="0" i="1" dirty="0">
                <a:solidFill>
                  <a:srgbClr val="FFCC66"/>
                </a:solidFill>
              </a:rPr>
              <a:t>Journal of Physics Teacher Education Online, </a:t>
            </a:r>
            <a:r>
              <a:rPr lang="en-US" sz="2200" b="0" dirty="0">
                <a:solidFill>
                  <a:srgbClr val="FFCC66"/>
                </a:solidFill>
              </a:rPr>
              <a:t>3(1), September 2005, pp. 3-10.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Research-based claim </a:t>
            </a:r>
            <a:r>
              <a:rPr lang="en-US" dirty="0" smtClean="0"/>
              <a:t>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Effective learning requires that students take control of their own learning.</a:t>
            </a:r>
          </a:p>
          <a:p>
            <a:pPr>
              <a:defRPr/>
            </a:pPr>
            <a:r>
              <a:rPr lang="en-US" sz="2200" b="0" dirty="0">
                <a:solidFill>
                  <a:srgbClr val="FFCC66"/>
                </a:solidFill>
              </a:rPr>
              <a:t>Experimental inquiry in introductory physics courses. </a:t>
            </a:r>
            <a:r>
              <a:rPr lang="en-US" sz="2200" b="0" i="1" dirty="0">
                <a:solidFill>
                  <a:srgbClr val="FFCC66"/>
                </a:solidFill>
              </a:rPr>
              <a:t>Journal of Physics Teacher Education Online, 6</a:t>
            </a:r>
            <a:r>
              <a:rPr lang="en-US" sz="2200" b="0" dirty="0">
                <a:solidFill>
                  <a:srgbClr val="FFCC66"/>
                </a:solidFill>
              </a:rPr>
              <a:t>(2), Summer 2011, 2-8.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Research-based claim </a:t>
            </a:r>
            <a:r>
              <a:rPr lang="en-US" dirty="0" smtClean="0"/>
              <a:t>6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ability to apply knowledge to novel situations, that is, transfer of learning, is affected by the degree to which students learn with understanding.</a:t>
            </a:r>
          </a:p>
          <a:p>
            <a:pPr>
              <a:defRPr/>
            </a:pPr>
            <a:r>
              <a:rPr lang="en-US" sz="2200" b="0" dirty="0" smtClean="0"/>
              <a:t>For primary research findings about all these claims, see Making the Case for Inquiry (Chapter 6)  in the book </a:t>
            </a:r>
            <a:r>
              <a:rPr lang="en-US" sz="2200" b="0" i="1" dirty="0" smtClean="0">
                <a:hlinkClick r:id="rId2"/>
              </a:rPr>
              <a:t>Inquiry and the National Science Education Standards: A guide for Teaching and Learning</a:t>
            </a:r>
            <a:r>
              <a:rPr lang="en-US" sz="2200" b="0" i="1" dirty="0" smtClean="0"/>
              <a:t>, Center for Science, Mathematics, and Engineering Education (2000).</a:t>
            </a:r>
            <a:endParaRPr lang="en-US" sz="2200" b="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Secondary Sources	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/>
              <a:t>Project 2061: Science for All Americans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/>
              <a:t>National </a:t>
            </a:r>
            <a:r>
              <a:rPr lang="en-US" i="1" dirty="0"/>
              <a:t>Science Education Standards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ea typeface="+mn-ea"/>
                <a:cs typeface="+mn-cs"/>
              </a:rPr>
              <a:t>Inquiry and the National Science Education Standards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ea typeface="+mn-ea"/>
                <a:cs typeface="+mn-cs"/>
              </a:rPr>
              <a:t>How People Learn: Brain, Mind, Experience, and School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ea typeface="+mn-ea"/>
                <a:cs typeface="+mn-cs"/>
              </a:rPr>
              <a:t>How Students Learn: History, Mathematics, and Science in the Classroom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Inquiry Teaching	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395343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ea typeface="+mn-ea"/>
                <a:cs typeface="+mn-cs"/>
              </a:rPr>
              <a:t>“Science teaching has suffered because science has been so frequently presented just as so much ready-made knowledge, so much subject matter of fact and law, rather than as the effective method of inquiry into any subject matter.”</a:t>
            </a:r>
          </a:p>
          <a:p>
            <a:pPr lvl="8" algn="r">
              <a:defRPr/>
            </a:pPr>
            <a:r>
              <a:rPr dirty="0" smtClean="0"/>
              <a:t>John Dewy, 1910</a:t>
            </a:r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Traditional</a:t>
            </a:r>
            <a:r>
              <a:rPr lang="en-US" dirty="0" smtClean="0">
                <a:ea typeface="+mj-ea"/>
                <a:cs typeface="+mj-cs"/>
              </a:rPr>
              <a:t> Teaching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sz="2000" dirty="0" smtClean="0">
                <a:ea typeface="+mj-ea"/>
                <a:cs typeface="+mj-cs"/>
              </a:rPr>
              <a:t>(</a:t>
            </a:r>
            <a:r>
              <a:rPr lang="en-US" sz="2000" dirty="0" smtClean="0">
                <a:ea typeface="+mj-ea"/>
                <a:cs typeface="+mj-cs"/>
              </a:rPr>
              <a:t>Expository – Teaching by Telling)</a:t>
            </a:r>
            <a:endParaRPr lang="en-US" sz="20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82775"/>
            <a:ext cx="7804150" cy="39528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Arguments in favor: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Faster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Easier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Arguments in opposition: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Teacher seen as an authority figure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Treats subject matter and methods separately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Problem solving alone is too simplistic a view of science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Rarely allows for understanding of the nature of science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Inquiry Teaching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35125"/>
            <a:ext cx="7581900" cy="4749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Gets students to do science by following steps inherent in the scientific process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400" dirty="0" smtClean="0">
                <a:ea typeface="+mn-ea"/>
              </a:rPr>
              <a:t>Observing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400" dirty="0" smtClean="0">
                <a:ea typeface="+mn-ea"/>
              </a:rPr>
              <a:t>Defining a problem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400" dirty="0" smtClean="0">
                <a:ea typeface="+mn-ea"/>
              </a:rPr>
              <a:t>Hypothesizing and predicting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400" dirty="0" smtClean="0">
                <a:ea typeface="+mn-ea"/>
              </a:rPr>
              <a:t>Identifying and controlling variables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400" dirty="0" smtClean="0">
                <a:ea typeface="+mn-ea"/>
              </a:rPr>
              <a:t>Collecting and interpreting data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400" dirty="0" smtClean="0">
                <a:ea typeface="+mn-ea"/>
              </a:rPr>
              <a:t>Drawing conclusions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Strengthens higher-order level thinking skills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ea typeface="+mn-ea"/>
              </a:rPr>
              <a:t>Inquiry students outperform </a:t>
            </a:r>
            <a:r>
              <a:rPr lang="en-US" sz="1600" dirty="0" smtClean="0">
                <a:ea typeface="+mn-ea"/>
              </a:rPr>
              <a:t>expository students </a:t>
            </a:r>
            <a:r>
              <a:rPr lang="en-US" sz="1600" dirty="0" smtClean="0">
                <a:ea typeface="+mn-ea"/>
              </a:rPr>
              <a:t>in </a:t>
            </a:r>
            <a:r>
              <a:rPr lang="en-US" sz="1600" dirty="0" smtClean="0">
                <a:ea typeface="+mn-ea"/>
              </a:rPr>
              <a:t>tests </a:t>
            </a:r>
            <a:r>
              <a:rPr lang="en-US" sz="1600" dirty="0" smtClean="0">
                <a:ea typeface="+mn-ea"/>
              </a:rPr>
              <a:t>of higher level thinking (Lott, 1983)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ea typeface="+mn-ea"/>
              </a:rPr>
              <a:t>Inquiry students, though covering less subject matter, perform equally well when low-level cognitive processes are assessed  (Lott, 1983)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Traditional vs. Inquiry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Traditional practices: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Emphasizes knowledge of facts, laws, and theories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Utilizes labs as verification exercises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Emphasizes application of knowledge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Inquiry practices: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Emphasizes the understanding of the nature of science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Integrates labs into course discussion (contextual learning)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Emphasizes higher level cognitive skills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Which would you see as being better for preparing the next generation of citizens?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Role of the</a:t>
            </a:r>
            <a:r>
              <a:rPr lang="en-US" dirty="0" smtClean="0">
                <a:ea typeface="+mj-ea"/>
                <a:cs typeface="+mj-cs"/>
              </a:rPr>
              <a:t> Inquiry Teacher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Encourages thinking, questioning, and discussion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Encourages debate/discussion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Provides a variety of levels and paths for investigation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Works as a fellow investigator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Avoids appeals to authority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Maintains an atmosphere conductive to inquiry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Places emphasis on “How do I know the material of this course?” rather than “What must I know in this course?”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Role of the</a:t>
            </a:r>
            <a:r>
              <a:rPr lang="en-US" dirty="0" smtClean="0">
                <a:ea typeface="+mj-ea"/>
                <a:cs typeface="+mj-cs"/>
              </a:rPr>
              <a:t> Inquiry Student</a:t>
            </a:r>
            <a:r>
              <a:rPr lang="en-US" dirty="0" smtClean="0">
                <a:ea typeface="+mj-ea"/>
                <a:cs typeface="+mj-cs"/>
              </a:rPr>
              <a:t>	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Makes observations, collects and interprets data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Formulates hypotheses, creates and conducts experiments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Works out relationships of cause and effect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Relates independent and dependent variables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Uses reasoning ability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Draws conclusions on the basis of data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Defends conclusions on the basis of data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Effective</a:t>
            </a:r>
            <a:r>
              <a:rPr lang="en-US" dirty="0" smtClean="0"/>
              <a:t> Inquiry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82775"/>
            <a:ext cx="7854950" cy="395287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600" dirty="0" smtClean="0"/>
              <a:t>The learner-centered classroom</a:t>
            </a:r>
          </a:p>
          <a:p>
            <a:pPr lvl="1">
              <a:defRPr/>
            </a:pPr>
            <a:r>
              <a:rPr lang="en-US" b="0" dirty="0" smtClean="0">
                <a:solidFill>
                  <a:srgbClr val="FFCC66"/>
                </a:solidFill>
              </a:rPr>
              <a:t>Focus on students learning rather than teacher teaching</a:t>
            </a:r>
          </a:p>
          <a:p>
            <a:pPr>
              <a:defRPr/>
            </a:pPr>
            <a:r>
              <a:rPr lang="en-US" sz="2600" dirty="0" smtClean="0"/>
              <a:t>The knowledge-centered classroom</a:t>
            </a:r>
          </a:p>
          <a:p>
            <a:pPr lvl="1">
              <a:defRPr/>
            </a:pPr>
            <a:r>
              <a:rPr lang="en-US" b="0" dirty="0" smtClean="0">
                <a:solidFill>
                  <a:srgbClr val="FFCC66"/>
                </a:solidFill>
              </a:rPr>
              <a:t>Student learning is based on evidence</a:t>
            </a:r>
          </a:p>
          <a:p>
            <a:pPr>
              <a:defRPr/>
            </a:pPr>
            <a:r>
              <a:rPr lang="en-US" sz="2600" dirty="0" smtClean="0"/>
              <a:t>The assessment-centered classroom</a:t>
            </a:r>
          </a:p>
          <a:p>
            <a:pPr lvl="1">
              <a:defRPr/>
            </a:pPr>
            <a:r>
              <a:rPr lang="en-US" b="0" dirty="0" smtClean="0">
                <a:solidFill>
                  <a:srgbClr val="FFCC66"/>
                </a:solidFill>
              </a:rPr>
              <a:t>Student thinking is made “visible”</a:t>
            </a:r>
          </a:p>
          <a:p>
            <a:pPr>
              <a:defRPr/>
            </a:pPr>
            <a:r>
              <a:rPr lang="en-US" sz="2600" dirty="0" smtClean="0"/>
              <a:t>The community-centered classroom</a:t>
            </a:r>
          </a:p>
          <a:p>
            <a:pPr lvl="1">
              <a:defRPr/>
            </a:pPr>
            <a:r>
              <a:rPr lang="en-US" b="0" dirty="0" smtClean="0">
                <a:solidFill>
                  <a:srgbClr val="FFCC66"/>
                </a:solidFill>
              </a:rPr>
              <a:t>Students work cooperatively to find answers to questions</a:t>
            </a:r>
            <a:endParaRPr lang="en-US" b="0" dirty="0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950"/>
            <a:ext cx="9143999" cy="16541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Perceived </a:t>
            </a:r>
            <a:r>
              <a:rPr lang="en-US" dirty="0" smtClean="0">
                <a:ea typeface="+mj-ea"/>
                <a:cs typeface="+mj-cs"/>
              </a:rPr>
              <a:t>Problems with Inquiry Teaching	</a:t>
            </a:r>
            <a:r>
              <a:rPr lang="en-US" dirty="0" smtClean="0">
                <a:ea typeface="+mj-ea"/>
                <a:cs typeface="+mj-cs"/>
              </a:rPr>
              <a:t>	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92300"/>
            <a:ext cx="3657600" cy="39751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Time and energy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Too slow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Reading to difficult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Risk too high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Tracking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03763" y="1892300"/>
            <a:ext cx="3657600" cy="39751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Student immaturity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Teaching </a:t>
            </a:r>
            <a:r>
              <a:rPr lang="en-US" dirty="0"/>
              <a:t>habits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Sequential text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Discomfort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Too </a:t>
            </a:r>
            <a:r>
              <a:rPr lang="en-US" dirty="0" smtClean="0"/>
              <a:t>expensive</a:t>
            </a:r>
            <a:endParaRPr lang="en-US" dirty="0"/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1280583" y="5068888"/>
            <a:ext cx="66886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err="1">
                <a:solidFill>
                  <a:srgbClr val="FFCC66"/>
                </a:solidFill>
                <a:latin typeface="+mn-lt"/>
              </a:rPr>
              <a:t>Costenson</a:t>
            </a:r>
            <a:r>
              <a:rPr lang="en-US" sz="1800" dirty="0">
                <a:solidFill>
                  <a:srgbClr val="FFCC66"/>
                </a:solidFill>
                <a:latin typeface="+mn-lt"/>
              </a:rPr>
              <a:t>, K. &amp; Lawson, A.E. (1986). Why </a:t>
            </a:r>
            <a:r>
              <a:rPr lang="en-US" sz="1800" dirty="0" smtClean="0">
                <a:solidFill>
                  <a:srgbClr val="FFCC66"/>
                </a:solidFill>
                <a:latin typeface="+mn-lt"/>
              </a:rPr>
              <a:t>isn’t inquiry </a:t>
            </a:r>
            <a:r>
              <a:rPr lang="en-US" sz="1800" dirty="0">
                <a:solidFill>
                  <a:srgbClr val="FFCC66"/>
                </a:solidFill>
                <a:latin typeface="+mn-lt"/>
              </a:rPr>
              <a:t>used in more classrooms? </a:t>
            </a:r>
            <a:r>
              <a:rPr lang="en-US" sz="1800" i="1" dirty="0">
                <a:solidFill>
                  <a:srgbClr val="FFCC66"/>
                </a:solidFill>
                <a:latin typeface="+mn-lt"/>
              </a:rPr>
              <a:t>American Biology Teacher, 48</a:t>
            </a:r>
            <a:r>
              <a:rPr lang="en-US" sz="1800" dirty="0">
                <a:solidFill>
                  <a:srgbClr val="FFCC66"/>
                </a:solidFill>
                <a:latin typeface="+mn-lt"/>
              </a:rPr>
              <a:t>(3), 150-158.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197</TotalTime>
  <Words>994</Words>
  <Application>Microsoft Macintosh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Orbit</vt:lpstr>
      <vt:lpstr>Why Teach Science Using an Inquiry Approach? </vt:lpstr>
      <vt:lpstr>Inquiry Teaching </vt:lpstr>
      <vt:lpstr>Traditional Teaching (Expository – Teaching by Telling)</vt:lpstr>
      <vt:lpstr>Inquiry Teaching</vt:lpstr>
      <vt:lpstr>Traditional vs. Inquiry</vt:lpstr>
      <vt:lpstr>Role of the Inquiry Teacher</vt:lpstr>
      <vt:lpstr>Role of the Inquiry Student </vt:lpstr>
      <vt:lpstr>Effective Inquiry Environments</vt:lpstr>
      <vt:lpstr>Perceived Problems with Inquiry Teaching  </vt:lpstr>
      <vt:lpstr>Research based claim 1: *</vt:lpstr>
      <vt:lpstr>Research-based claim 2: </vt:lpstr>
      <vt:lpstr>Research-based claim 3: </vt:lpstr>
      <vt:lpstr>Research-based claim 4:</vt:lpstr>
      <vt:lpstr>Research-based claim 5:</vt:lpstr>
      <vt:lpstr>Research-based claim 6: </vt:lpstr>
      <vt:lpstr>Secondary Sources 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Inquiry </dc:title>
  <dc:creator>Ken Wester</dc:creator>
  <cp:lastModifiedBy>Carl Wenning</cp:lastModifiedBy>
  <cp:revision>26</cp:revision>
  <dcterms:created xsi:type="dcterms:W3CDTF">2011-10-23T21:24:14Z</dcterms:created>
  <dcterms:modified xsi:type="dcterms:W3CDTF">2011-10-23T21:30:58Z</dcterms:modified>
</cp:coreProperties>
</file>